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96" r:id="rId4"/>
    <p:sldId id="334" r:id="rId5"/>
    <p:sldId id="335" r:id="rId6"/>
    <p:sldId id="294" r:id="rId7"/>
    <p:sldId id="260" r:id="rId8"/>
    <p:sldId id="292" r:id="rId9"/>
    <p:sldId id="299" r:id="rId10"/>
    <p:sldId id="302" r:id="rId11"/>
    <p:sldId id="303" r:id="rId12"/>
    <p:sldId id="300" r:id="rId13"/>
    <p:sldId id="271" r:id="rId14"/>
    <p:sldId id="265" r:id="rId15"/>
    <p:sldId id="289" r:id="rId16"/>
    <p:sldId id="291" r:id="rId17"/>
    <p:sldId id="267" r:id="rId18"/>
    <p:sldId id="301" r:id="rId19"/>
    <p:sldId id="261" r:id="rId20"/>
    <p:sldId id="304" r:id="rId21"/>
    <p:sldId id="258" r:id="rId22"/>
    <p:sldId id="312" r:id="rId23"/>
    <p:sldId id="313" r:id="rId24"/>
    <p:sldId id="305" r:id="rId25"/>
    <p:sldId id="315" r:id="rId26"/>
    <p:sldId id="314" r:id="rId27"/>
    <p:sldId id="316" r:id="rId28"/>
    <p:sldId id="317" r:id="rId29"/>
    <p:sldId id="318" r:id="rId30"/>
    <p:sldId id="319" r:id="rId31"/>
    <p:sldId id="320" r:id="rId32"/>
    <p:sldId id="331" r:id="rId33"/>
    <p:sldId id="321" r:id="rId34"/>
    <p:sldId id="322" r:id="rId35"/>
    <p:sldId id="323" r:id="rId36"/>
    <p:sldId id="326" r:id="rId37"/>
    <p:sldId id="327" r:id="rId38"/>
    <p:sldId id="329" r:id="rId39"/>
    <p:sldId id="332" r:id="rId40"/>
    <p:sldId id="333" r:id="rId41"/>
    <p:sldId id="328" r:id="rId42"/>
    <p:sldId id="330" r:id="rId43"/>
    <p:sldId id="286" r:id="rId44"/>
    <p:sldId id="287" r:id="rId45"/>
    <p:sldId id="306" r:id="rId46"/>
    <p:sldId id="307" r:id="rId47"/>
    <p:sldId id="308" r:id="rId48"/>
    <p:sldId id="309" r:id="rId49"/>
    <p:sldId id="310" r:id="rId50"/>
    <p:sldId id="295" r:id="rId51"/>
    <p:sldId id="311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806"/>
    <a:srgbClr val="FFFF00"/>
    <a:srgbClr val="B2B2B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44" autoAdjust="0"/>
    <p:restoredTop sz="94660"/>
  </p:normalViewPr>
  <p:slideViewPr>
    <p:cSldViewPr snapToGrid="0">
      <p:cViewPr varScale="1">
        <p:scale>
          <a:sx n="55" d="100"/>
          <a:sy n="55" d="100"/>
        </p:scale>
        <p:origin x="82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hoot.it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peringstrip.nl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egenboogapotheek.nl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AD6C4F-54D3-4F85-9E54-21AFA9322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1118" y="4652287"/>
            <a:ext cx="9144000" cy="1641490"/>
          </a:xfrm>
        </p:spPr>
        <p:txBody>
          <a:bodyPr/>
          <a:lstStyle/>
          <a:p>
            <a:r>
              <a:rPr lang="nl-NL" dirty="0"/>
              <a:t>Afbouwen antidepressiva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41A1940-87DC-4694-BD69-5B77FD37E9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FTO 8 april 2024</a:t>
            </a:r>
          </a:p>
        </p:txBody>
      </p:sp>
      <p:pic>
        <p:nvPicPr>
          <p:cNvPr id="1026" name="Picture 2" descr="Een observationele studie naar het gebruik van afbouwmedicatie ...">
            <a:extLst>
              <a:ext uri="{FF2B5EF4-FFF2-40B4-BE49-F238E27FC236}">
                <a16:creationId xmlns:a16="http://schemas.microsoft.com/office/drawing/2014/main" id="{106FF143-98FA-4C07-8434-17D033042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" y="93925"/>
            <a:ext cx="94678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582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15B97-EFAE-4EA5-8184-CC19E99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Symptomen na staken/bij afbouw antidepressiva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351729-C765-4429-B9A7-C2E95A0ED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nl-NL" dirty="0"/>
              <a:t>FINISH</a:t>
            </a:r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r>
              <a:rPr lang="nl-NL" dirty="0">
                <a:solidFill>
                  <a:srgbClr val="FFFF00"/>
                </a:solidFill>
              </a:rPr>
              <a:t>F</a:t>
            </a:r>
            <a:r>
              <a:rPr lang="nl-NL" dirty="0"/>
              <a:t> </a:t>
            </a:r>
            <a:r>
              <a:rPr lang="nl-NL" dirty="0" err="1"/>
              <a:t>lu</a:t>
            </a:r>
            <a:r>
              <a:rPr lang="nl-NL" dirty="0"/>
              <a:t> like </a:t>
            </a:r>
            <a:r>
              <a:rPr lang="nl-NL" dirty="0" err="1"/>
              <a:t>symptoms</a:t>
            </a:r>
            <a:endParaRPr lang="nl-NL" dirty="0"/>
          </a:p>
          <a:p>
            <a:pPr marL="457200" lvl="1" indent="0">
              <a:buNone/>
            </a:pPr>
            <a:r>
              <a:rPr lang="nl-NL" dirty="0">
                <a:solidFill>
                  <a:srgbClr val="FFFF00"/>
                </a:solidFill>
              </a:rPr>
              <a:t>I</a:t>
            </a:r>
            <a:r>
              <a:rPr lang="nl-NL" dirty="0"/>
              <a:t> </a:t>
            </a:r>
            <a:r>
              <a:rPr lang="nl-NL" dirty="0" err="1"/>
              <a:t>nsomnia</a:t>
            </a:r>
            <a:endParaRPr lang="nl-NL" dirty="0"/>
          </a:p>
          <a:p>
            <a:pPr marL="457200" lvl="1" indent="0">
              <a:buNone/>
            </a:pPr>
            <a:r>
              <a:rPr lang="nl-NL" dirty="0">
                <a:solidFill>
                  <a:srgbClr val="FFFF00"/>
                </a:solidFill>
              </a:rPr>
              <a:t>N</a:t>
            </a:r>
            <a:r>
              <a:rPr lang="nl-NL" dirty="0"/>
              <a:t> </a:t>
            </a:r>
            <a:r>
              <a:rPr lang="nl-NL" dirty="0" err="1"/>
              <a:t>ausea</a:t>
            </a:r>
            <a:endParaRPr lang="nl-NL" dirty="0"/>
          </a:p>
          <a:p>
            <a:pPr marL="457200" lvl="1" indent="0">
              <a:buNone/>
            </a:pPr>
            <a:r>
              <a:rPr lang="nl-NL" dirty="0">
                <a:solidFill>
                  <a:srgbClr val="FFFF00"/>
                </a:solidFill>
              </a:rPr>
              <a:t>I</a:t>
            </a:r>
            <a:r>
              <a:rPr lang="nl-NL" dirty="0"/>
              <a:t> </a:t>
            </a:r>
            <a:r>
              <a:rPr lang="nl-NL" dirty="0" err="1"/>
              <a:t>mblance</a:t>
            </a:r>
            <a:endParaRPr lang="nl-NL" dirty="0"/>
          </a:p>
          <a:p>
            <a:pPr marL="457200" lvl="1" indent="0">
              <a:buNone/>
            </a:pPr>
            <a:r>
              <a:rPr lang="nl-NL" dirty="0">
                <a:solidFill>
                  <a:srgbClr val="FFFF00"/>
                </a:solidFill>
              </a:rPr>
              <a:t>S</a:t>
            </a:r>
            <a:r>
              <a:rPr lang="nl-NL" dirty="0"/>
              <a:t> </a:t>
            </a:r>
            <a:r>
              <a:rPr lang="nl-NL" dirty="0" err="1"/>
              <a:t>ensory</a:t>
            </a:r>
            <a:r>
              <a:rPr lang="nl-NL" dirty="0"/>
              <a:t> </a:t>
            </a:r>
            <a:r>
              <a:rPr lang="nl-NL" dirty="0" err="1"/>
              <a:t>disturbances</a:t>
            </a:r>
            <a:endParaRPr lang="nl-NL" dirty="0"/>
          </a:p>
          <a:p>
            <a:pPr marL="457200" lvl="1" indent="0">
              <a:buNone/>
            </a:pPr>
            <a:r>
              <a:rPr lang="nl-NL" dirty="0">
                <a:solidFill>
                  <a:srgbClr val="FFFF00"/>
                </a:solidFill>
              </a:rPr>
              <a:t>H</a:t>
            </a:r>
            <a:r>
              <a:rPr lang="nl-NL" dirty="0"/>
              <a:t> </a:t>
            </a:r>
            <a:r>
              <a:rPr lang="nl-NL" dirty="0" err="1"/>
              <a:t>yperarousal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7985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B8E379-64E4-47AB-B0BE-DB6234FE3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6AF570-186A-4C88-850F-C26F6B76A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810" y="276191"/>
            <a:ext cx="3945776" cy="52216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Griepachtige symptomen</a:t>
            </a:r>
          </a:p>
        </p:txBody>
      </p:sp>
      <p:pic>
        <p:nvPicPr>
          <p:cNvPr id="4098" name="Picture 2" descr="Griep | Zelfzorg.nl">
            <a:extLst>
              <a:ext uri="{FF2B5EF4-FFF2-40B4-BE49-F238E27FC236}">
                <a16:creationId xmlns:a16="http://schemas.microsoft.com/office/drawing/2014/main" id="{E5CE9AAD-C2BD-47BE-B982-67156842A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56" y="742218"/>
            <a:ext cx="2476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at te doen tegen nachtmerries? Oorzaken en behandeling | Sleeplife">
            <a:extLst>
              <a:ext uri="{FF2B5EF4-FFF2-40B4-BE49-F238E27FC236}">
                <a16:creationId xmlns:a16="http://schemas.microsoft.com/office/drawing/2014/main" id="{516A338A-83AB-47BD-9499-208E61E20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947" y="742218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D469E94-86A4-465B-999A-5A11A74B7787}"/>
              </a:ext>
            </a:extLst>
          </p:cNvPr>
          <p:cNvSpPr txBox="1"/>
          <p:nvPr/>
        </p:nvSpPr>
        <p:spPr>
          <a:xfrm>
            <a:off x="4654898" y="78589"/>
            <a:ext cx="2630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Slaapproblemen</a:t>
            </a:r>
          </a:p>
        </p:txBody>
      </p:sp>
      <p:pic>
        <p:nvPicPr>
          <p:cNvPr id="4102" name="Picture 6" descr="Gastrointestinal Symptoms Seen with Long COVID - RTHM">
            <a:extLst>
              <a:ext uri="{FF2B5EF4-FFF2-40B4-BE49-F238E27FC236}">
                <a16:creationId xmlns:a16="http://schemas.microsoft.com/office/drawing/2014/main" id="{BCB95852-9D3F-428C-9591-C83780DD6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304" y="661502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E6E65B1-84B0-40B9-9F8E-577911021B21}"/>
              </a:ext>
            </a:extLst>
          </p:cNvPr>
          <p:cNvSpPr txBox="1"/>
          <p:nvPr/>
        </p:nvSpPr>
        <p:spPr>
          <a:xfrm>
            <a:off x="8533093" y="59321"/>
            <a:ext cx="308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Maagdarmklachten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0EE3A49-0DDA-479B-8CFE-C7929658F197}"/>
              </a:ext>
            </a:extLst>
          </p:cNvPr>
          <p:cNvSpPr txBox="1"/>
          <p:nvPr/>
        </p:nvSpPr>
        <p:spPr>
          <a:xfrm>
            <a:off x="4293538" y="2259034"/>
            <a:ext cx="3575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Evenwichtsstoornissen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DD27C79-D179-4CA4-A1B8-2F7BE965399B}"/>
              </a:ext>
            </a:extLst>
          </p:cNvPr>
          <p:cNvSpPr txBox="1"/>
          <p:nvPr/>
        </p:nvSpPr>
        <p:spPr>
          <a:xfrm>
            <a:off x="10331725" y="2454963"/>
            <a:ext cx="1778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Sensorische</a:t>
            </a:r>
            <a:br>
              <a:rPr lang="nl-NL" sz="2400" dirty="0"/>
            </a:br>
            <a:r>
              <a:rPr lang="nl-NL" sz="2400" dirty="0"/>
              <a:t> symptomen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62A4C7A-1860-4AAA-98B7-4D12739A1D6F}"/>
              </a:ext>
            </a:extLst>
          </p:cNvPr>
          <p:cNvSpPr txBox="1"/>
          <p:nvPr/>
        </p:nvSpPr>
        <p:spPr>
          <a:xfrm>
            <a:off x="423256" y="4344187"/>
            <a:ext cx="25378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dirty="0"/>
              <a:t>Psychologische </a:t>
            </a:r>
            <a:br>
              <a:rPr lang="nl-NL" sz="2800" dirty="0"/>
            </a:br>
            <a:r>
              <a:rPr lang="nl-NL" sz="2800" dirty="0"/>
              <a:t>instabiliteit</a:t>
            </a:r>
          </a:p>
        </p:txBody>
      </p:sp>
      <p:pic>
        <p:nvPicPr>
          <p:cNvPr id="4106" name="Picture 10" descr="Feeling Off-Balance? When to Seek Treatment. | ENT of Athens | Blog">
            <a:extLst>
              <a:ext uri="{FF2B5EF4-FFF2-40B4-BE49-F238E27FC236}">
                <a16:creationId xmlns:a16="http://schemas.microsoft.com/office/drawing/2014/main" id="{232F0809-6D35-43DC-81C8-74EE52211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59" y="278225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77236355-83DF-433F-A979-B67DD15B4EE2}"/>
              </a:ext>
            </a:extLst>
          </p:cNvPr>
          <p:cNvSpPr txBox="1"/>
          <p:nvPr/>
        </p:nvSpPr>
        <p:spPr>
          <a:xfrm>
            <a:off x="3193913" y="6341469"/>
            <a:ext cx="4325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Extrapiramidale stoornissen</a:t>
            </a:r>
          </a:p>
        </p:txBody>
      </p:sp>
      <p:pic>
        <p:nvPicPr>
          <p:cNvPr id="4110" name="Picture 14" descr="Palinopsia: What It Is, Types, Causes &amp;amp; Treatments">
            <a:extLst>
              <a:ext uri="{FF2B5EF4-FFF2-40B4-BE49-F238E27FC236}">
                <a16:creationId xmlns:a16="http://schemas.microsoft.com/office/drawing/2014/main" id="{1430E678-81E4-4CD8-919F-A1EE290B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019" y="3331727"/>
            <a:ext cx="2071471" cy="13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Brain Zaps and other unusual feelings sometimes associated with ...">
            <a:extLst>
              <a:ext uri="{FF2B5EF4-FFF2-40B4-BE49-F238E27FC236}">
                <a16:creationId xmlns:a16="http://schemas.microsoft.com/office/drawing/2014/main" id="{B9AE72FF-5CC6-4363-B288-5C5DB1875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004" y="2454963"/>
            <a:ext cx="2391918" cy="133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BPD.ORG.UK - BPD Symptoms: Emotional Instability">
            <a:extLst>
              <a:ext uri="{FF2B5EF4-FFF2-40B4-BE49-F238E27FC236}">
                <a16:creationId xmlns:a16="http://schemas.microsoft.com/office/drawing/2014/main" id="{94AC3242-2924-4C80-B043-2C8954FCE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3" y="259787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&lt;b&gt;Akathisia&lt;/b&gt;. How to Stop the Restlessness. Get the Right Supplements Now">
            <a:extLst>
              <a:ext uri="{FF2B5EF4-FFF2-40B4-BE49-F238E27FC236}">
                <a16:creationId xmlns:a16="http://schemas.microsoft.com/office/drawing/2014/main" id="{63F1BCEB-9720-41D8-BF40-60E79BCE2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00"/>
          <a:stretch/>
        </p:blipFill>
        <p:spPr bwMode="auto">
          <a:xfrm>
            <a:off x="3069538" y="4574814"/>
            <a:ext cx="2595325" cy="183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Essential &lt;b&gt;Tremor&lt;/b&gt; vs Intention &lt;b&gt;Tremor&lt;/b&gt;: 10 Key Differences | Dementech">
            <a:extLst>
              <a:ext uri="{FF2B5EF4-FFF2-40B4-BE49-F238E27FC236}">
                <a16:creationId xmlns:a16="http://schemas.microsoft.com/office/drawing/2014/main" id="{9E77EDF3-A533-4321-86B9-6FA953473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040" y="4784788"/>
            <a:ext cx="2161096" cy="14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Cognitive functions – Speechneurolab">
            <a:extLst>
              <a:ext uri="{FF2B5EF4-FFF2-40B4-BE49-F238E27FC236}">
                <a16:creationId xmlns:a16="http://schemas.microsoft.com/office/drawing/2014/main" id="{2308CB87-0CC7-4DC0-8F56-65405DA6B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5" y="5144275"/>
            <a:ext cx="267652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What is Cardiac Arrhythmia and Its Relation to Heart Health?">
            <a:extLst>
              <a:ext uri="{FF2B5EF4-FFF2-40B4-BE49-F238E27FC236}">
                <a16:creationId xmlns:a16="http://schemas.microsoft.com/office/drawing/2014/main" id="{79EE5FC8-4BBF-4D09-A8CB-3136DD90F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36" y="5298294"/>
            <a:ext cx="2043403" cy="13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A1996F2-4F14-47AF-AB69-3A2410F12893}"/>
              </a:ext>
            </a:extLst>
          </p:cNvPr>
          <p:cNvSpPr txBox="1"/>
          <p:nvPr/>
        </p:nvSpPr>
        <p:spPr>
          <a:xfrm>
            <a:off x="8045201" y="4709255"/>
            <a:ext cx="1470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Overig…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EC5A8E0-36AA-4B09-BCE3-CCE41ED5C40D}"/>
              </a:ext>
            </a:extLst>
          </p:cNvPr>
          <p:cNvSpPr txBox="1"/>
          <p:nvPr/>
        </p:nvSpPr>
        <p:spPr>
          <a:xfrm>
            <a:off x="8176647" y="4022062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pallinopsie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200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0" grpId="0"/>
      <p:bldP spid="11" grpId="0"/>
      <p:bldP spid="12" grpId="0"/>
      <p:bldP spid="13" grpId="0"/>
      <p:bldP spid="16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D34A18-E3DD-408A-AFF2-47F58CAB2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93" y="2271394"/>
            <a:ext cx="10995212" cy="1325563"/>
          </a:xfrm>
        </p:spPr>
        <p:txBody>
          <a:bodyPr>
            <a:noAutofit/>
          </a:bodyPr>
          <a:lstStyle/>
          <a:p>
            <a:pPr algn="ctr"/>
            <a:r>
              <a:rPr lang="nl-NL" sz="3600" dirty="0"/>
              <a:t> antidepressivumdiscontinueringssyndroom</a:t>
            </a:r>
            <a:br>
              <a:rPr lang="nl-NL" sz="3600" dirty="0"/>
            </a:br>
            <a:r>
              <a:rPr lang="nl-NL" sz="3600" dirty="0"/>
              <a:t>ADS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437CDF-B743-4F62-B048-CF707B18B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6008" y="106553"/>
            <a:ext cx="10233800" cy="435133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2050" name="Picture 2" descr="&lt;b&gt;Scrabble&lt;/b&gt; 24899">
            <a:extLst>
              <a:ext uri="{FF2B5EF4-FFF2-40B4-BE49-F238E27FC236}">
                <a16:creationId xmlns:a16="http://schemas.microsoft.com/office/drawing/2014/main" id="{60BB040E-E3E6-4D98-8D7C-CA21B9F0B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99" y="618433"/>
            <a:ext cx="7942729" cy="595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5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4704ED-345D-485A-962D-5AA507B5A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0F87E2-5091-4FC7-B1D6-4DE66750B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55D300E-4752-4A29-B6BC-EFDAC656B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7423"/>
            <a:ext cx="12192000" cy="564315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B6E1929-7A73-4E0C-B9CF-48F68E25E965}"/>
              </a:ext>
            </a:extLst>
          </p:cNvPr>
          <p:cNvSpPr txBox="1"/>
          <p:nvPr/>
        </p:nvSpPr>
        <p:spPr>
          <a:xfrm>
            <a:off x="1664208" y="6385514"/>
            <a:ext cx="850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www.mhra.gov.uk/home/groups/l-cs-el/documents/commiteedocument/con003341.pdf</a:t>
            </a:r>
          </a:p>
        </p:txBody>
      </p:sp>
    </p:spTree>
    <p:extLst>
      <p:ext uri="{BB962C8B-B14F-4D97-AF65-F5344CB8AC3E}">
        <p14:creationId xmlns:p14="http://schemas.microsoft.com/office/powerpoint/2010/main" val="1269277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4A3D69-C07D-4370-B76C-B4361526D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22781D-275F-4C0C-B628-D13DB0567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AF2BCA-2B75-4C32-B4B0-65A7BE7A8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2104" y="365125"/>
            <a:ext cx="12192000" cy="6112322"/>
          </a:xfrm>
          <a:prstGeom prst="rect">
            <a:avLst/>
          </a:prstGeom>
        </p:spPr>
      </p:pic>
      <p:pic>
        <p:nvPicPr>
          <p:cNvPr id="5122" name="Picture 2" descr="https://i0.wp.com/beyondmeds.com/wp-content/uploads/2010/08/ativan.jpg?resize=320%2C400">
            <a:extLst>
              <a:ext uri="{FF2B5EF4-FFF2-40B4-BE49-F238E27FC236}">
                <a16:creationId xmlns:a16="http://schemas.microsoft.com/office/drawing/2014/main" id="{F4444A80-5C6A-4290-949D-BC28176DF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892" y="54146"/>
            <a:ext cx="2618466" cy="327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neurotruth.files.wordpress.com/2013/07/valiumdawad.png?w=2500&amp;h=">
            <a:extLst>
              <a:ext uri="{FF2B5EF4-FFF2-40B4-BE49-F238E27FC236}">
                <a16:creationId xmlns:a16="http://schemas.microsoft.com/office/drawing/2014/main" id="{6AC5B74B-F8DB-48D1-B797-78D0E4F71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435" y="380553"/>
            <a:ext cx="2567565" cy="347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72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6ACF84-C5E0-4F9B-8A9C-9EC751EF0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059BCE-3FDA-46FE-A601-4C47A9A11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2015-05-13-1431554311-1917563-slide_231448_1073224_free.jpg">
            <a:extLst>
              <a:ext uri="{FF2B5EF4-FFF2-40B4-BE49-F238E27FC236}">
                <a16:creationId xmlns:a16="http://schemas.microsoft.com/office/drawing/2014/main" id="{B931ECCA-9036-44FD-82E1-D36A077DD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0"/>
            <a:ext cx="9437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126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A3DAA-58B5-49EB-8E97-048B06887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C75C97-37AD-4F35-823A-3E4B09F9B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 descr="Marketing to Doctors: Last Week Tonight with John Oliver (HBO ...">
            <a:extLst>
              <a:ext uri="{FF2B5EF4-FFF2-40B4-BE49-F238E27FC236}">
                <a16:creationId xmlns:a16="http://schemas.microsoft.com/office/drawing/2014/main" id="{5F407CE2-8B3C-405A-BB2D-3E2CF9AE5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88" y="229951"/>
            <a:ext cx="9035616" cy="618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312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4373D-E5EC-4897-A9CD-3E6DF69E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73AF5D-6D9F-4629-ACCE-23382C406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8338A6-392D-4238-B9BA-F1107AF4E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869" y="268816"/>
            <a:ext cx="12192000" cy="620758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D549C61-4910-4101-9A8E-710E2E2969FF}"/>
              </a:ext>
            </a:extLst>
          </p:cNvPr>
          <p:cNvSpPr txBox="1"/>
          <p:nvPr/>
        </p:nvSpPr>
        <p:spPr>
          <a:xfrm>
            <a:off x="9546336" y="580088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96B7A4C-E3A2-4F8E-8140-70E409522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92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200" b="0" i="0" u="none" strike="noStrike" cap="none" normalizeH="0" baseline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NL" altLang="nl-NL" sz="1200" b="0" i="0" u="none" strike="noStrike" cap="none" normalizeH="0" baseline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</a:rPr>
              <a:t>. </a:t>
            </a:r>
            <a:r>
              <a:rPr kumimoji="0" lang="nl-NL" altLang="nl-NL" sz="1200" b="0" i="0" u="none" strike="noStrike" cap="none" normalizeH="0" baseline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1994 Nov;89(11):1455-9</a:t>
            </a:r>
            <a:r>
              <a:rPr kumimoji="0" lang="nl-NL" altLang="nl-NL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AEA5CCF-778A-49D8-A69C-7BFFFA41E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" y="-636017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CF3BCD7-DDB3-4E39-888E-AEF73BF26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1546" y="381597"/>
            <a:ext cx="235592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200" b="0" i="0" u="none" strike="noStrike" cap="none" normalizeH="0" baseline="0" dirty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nl-NL" altLang="nl-NL" sz="12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</a:rPr>
              <a:t>.</a:t>
            </a:r>
            <a:r>
              <a:rPr kumimoji="0" lang="nl-NL" altLang="nl-NL" sz="1200" b="0" i="0" u="none" strike="noStrike" cap="none" normalizeH="0" baseline="0" dirty="0" err="1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</a:rPr>
              <a:t>Addiction</a:t>
            </a:r>
            <a:r>
              <a:rPr kumimoji="0" lang="nl-NL" altLang="nl-NL" sz="12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</a:rPr>
              <a:t> </a:t>
            </a:r>
            <a:r>
              <a:rPr kumimoji="0" lang="nl-NL" altLang="nl-NL" sz="12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1994 Nov;89(11):1455-9</a:t>
            </a:r>
            <a:r>
              <a:rPr kumimoji="0" lang="nl-NL" altLang="nl-NL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307C1F9-FFCC-4308-9EC6-C9AA52F78AE1}"/>
              </a:ext>
            </a:extLst>
          </p:cNvPr>
          <p:cNvSpPr txBox="1"/>
          <p:nvPr/>
        </p:nvSpPr>
        <p:spPr>
          <a:xfrm>
            <a:off x="272656" y="5978360"/>
            <a:ext cx="2425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Addictive Behaviors 97 (2019) 111–1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75E3F742-F7B5-43F1-8D6A-4028958F987B}"/>
              </a:ext>
            </a:extLst>
          </p:cNvPr>
          <p:cNvSpPr/>
          <p:nvPr/>
        </p:nvSpPr>
        <p:spPr>
          <a:xfrm>
            <a:off x="9540872" y="6031712"/>
            <a:ext cx="23784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nl-NL" sz="1200" dirty="0" err="1">
                <a:solidFill>
                  <a:srgbClr val="0071BC"/>
                </a:solidFill>
                <a:latin typeface="BlinkMacSystemFont"/>
              </a:rPr>
              <a:t>Addiction</a:t>
            </a:r>
            <a:r>
              <a:rPr lang="nl-NL" altLang="nl-NL" sz="1200" dirty="0">
                <a:solidFill>
                  <a:srgbClr val="0071BC"/>
                </a:solidFill>
                <a:latin typeface="BlinkMacSystemFont"/>
              </a:rPr>
              <a:t> </a:t>
            </a:r>
            <a:r>
              <a:rPr lang="nl-NL" altLang="nl-NL" sz="1200" dirty="0">
                <a:solidFill>
                  <a:srgbClr val="5B616B"/>
                </a:solidFill>
                <a:latin typeface="BlinkMacSystemFont"/>
              </a:rPr>
              <a:t>1994 Nov;89(11):1455-9</a:t>
            </a:r>
            <a:r>
              <a:rPr lang="nl-NL" altLang="nl-NL" sz="1200" dirty="0"/>
              <a:t> 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7445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F2F00B-1EE8-4E7F-A272-AFEB658E1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26" y="386133"/>
            <a:ext cx="10515600" cy="1325563"/>
          </a:xfrm>
        </p:spPr>
        <p:txBody>
          <a:bodyPr>
            <a:normAutofit/>
          </a:bodyPr>
          <a:lstStyle/>
          <a:p>
            <a:r>
              <a:rPr lang="nl-NL" sz="4400" dirty="0"/>
              <a:t>Antidepressivadiscontinueringssyndroom</a:t>
            </a:r>
          </a:p>
        </p:txBody>
      </p:sp>
      <p:pic>
        <p:nvPicPr>
          <p:cNvPr id="3074" name="Picture 2" descr="What do You need to Know About Rebranding?">
            <a:extLst>
              <a:ext uri="{FF2B5EF4-FFF2-40B4-BE49-F238E27FC236}">
                <a16:creationId xmlns:a16="http://schemas.microsoft.com/office/drawing/2014/main" id="{D74F6380-BE16-4046-8D0A-36BFE95FF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90" y="2188724"/>
            <a:ext cx="5990463" cy="31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9DEAB00-0593-4388-A1A9-9D775A8896BD}"/>
              </a:ext>
            </a:extLst>
          </p:cNvPr>
          <p:cNvSpPr txBox="1"/>
          <p:nvPr/>
        </p:nvSpPr>
        <p:spPr>
          <a:xfrm>
            <a:off x="355634" y="1419309"/>
            <a:ext cx="4499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Onthoudingssymptomen</a:t>
            </a:r>
            <a:r>
              <a:rPr lang="nl-NL" dirty="0"/>
              <a:t> </a:t>
            </a:r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CE7965C3-4078-4780-B56A-85E5C9FD06E4}"/>
              </a:ext>
            </a:extLst>
          </p:cNvPr>
          <p:cNvSpPr/>
          <p:nvPr/>
        </p:nvSpPr>
        <p:spPr>
          <a:xfrm>
            <a:off x="4805518" y="15194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133593D-731E-4F80-866F-98F477456D25}"/>
              </a:ext>
            </a:extLst>
          </p:cNvPr>
          <p:cNvSpPr txBox="1"/>
          <p:nvPr/>
        </p:nvSpPr>
        <p:spPr>
          <a:xfrm>
            <a:off x="5783926" y="1419309"/>
            <a:ext cx="4467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Onttrekkingssymptomen</a:t>
            </a:r>
          </a:p>
        </p:txBody>
      </p:sp>
      <p:pic>
        <p:nvPicPr>
          <p:cNvPr id="3076" name="Picture 4" descr="Drink En Gebruik &lt;b&gt;Geen&lt;/b&gt; Drugs in Het Teken Van De Autoaandrijving ...">
            <a:extLst>
              <a:ext uri="{FF2B5EF4-FFF2-40B4-BE49-F238E27FC236}">
                <a16:creationId xmlns:a16="http://schemas.microsoft.com/office/drawing/2014/main" id="{6AD8DFA4-8B4D-474C-A4D4-F73361B0BE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05" y="5074920"/>
            <a:ext cx="1762395" cy="186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2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546705-5222-4015-A446-DBF6634E7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287FC9-A448-4B33-9C09-6F6DFE622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05AF338-48E2-4BF0-B568-765C94CD3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54" y="661601"/>
            <a:ext cx="11755491" cy="553479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E27B253-CA96-4E31-B307-0A7AFC909A79}"/>
              </a:ext>
            </a:extLst>
          </p:cNvPr>
          <p:cNvSpPr txBox="1"/>
          <p:nvPr/>
        </p:nvSpPr>
        <p:spPr>
          <a:xfrm>
            <a:off x="3200401" y="658574"/>
            <a:ext cx="4540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Het is niet alleen het AD, kijk naar het individu</a:t>
            </a:r>
          </a:p>
        </p:txBody>
      </p:sp>
    </p:spTree>
    <p:extLst>
      <p:ext uri="{BB962C8B-B14F-4D97-AF65-F5344CB8AC3E}">
        <p14:creationId xmlns:p14="http://schemas.microsoft.com/office/powerpoint/2010/main" val="162998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C5B828-B850-46BA-992D-F539DFF61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7C6515-3537-4474-9B02-5F69483B0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Inleiding</a:t>
            </a:r>
          </a:p>
          <a:p>
            <a:r>
              <a:rPr lang="nl-NL" dirty="0" err="1"/>
              <a:t>Kahoot</a:t>
            </a:r>
            <a:endParaRPr lang="nl-NL" dirty="0"/>
          </a:p>
          <a:p>
            <a:r>
              <a:rPr lang="nl-NL" dirty="0"/>
              <a:t>Indicaties /Behandelduur</a:t>
            </a:r>
          </a:p>
          <a:p>
            <a:r>
              <a:rPr lang="nl-NL" dirty="0"/>
              <a:t>Prescriptiecijfers</a:t>
            </a:r>
          </a:p>
          <a:p>
            <a:r>
              <a:rPr lang="nl-NL" dirty="0"/>
              <a:t>Wie/wanneer afbouwen?</a:t>
            </a:r>
          </a:p>
          <a:p>
            <a:r>
              <a:rPr lang="nl-NL" dirty="0"/>
              <a:t>Hoe afbouwen?</a:t>
            </a:r>
          </a:p>
          <a:p>
            <a:r>
              <a:rPr lang="nl-NL" dirty="0"/>
              <a:t>Samenvatting</a:t>
            </a:r>
          </a:p>
          <a:p>
            <a:r>
              <a:rPr lang="nl-NL" dirty="0"/>
              <a:t>Afspraken</a:t>
            </a:r>
          </a:p>
        </p:txBody>
      </p:sp>
    </p:spTree>
    <p:extLst>
      <p:ext uri="{BB962C8B-B14F-4D97-AF65-F5344CB8AC3E}">
        <p14:creationId xmlns:p14="http://schemas.microsoft.com/office/powerpoint/2010/main" val="813705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ED7CE1-4146-496D-B8E3-D957316DB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Risico’s onthoudingssymptomen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52B648-8566-4104-8624-049D3CF36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4"/>
            <a:ext cx="10233800" cy="4351338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Hogere dosis dan de minimaal effectieve dosering</a:t>
            </a:r>
          </a:p>
          <a:p>
            <a:r>
              <a:rPr lang="nl-NL" dirty="0"/>
              <a:t>Symptomen traden eerder op bij vergeten of overslaan van een tablet</a:t>
            </a:r>
          </a:p>
          <a:p>
            <a:r>
              <a:rPr lang="nl-NL" dirty="0"/>
              <a:t>Eerdere stoppogingen mislukten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38A22F24-0B80-495E-80F6-9E5B9670A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439832"/>
              </p:ext>
            </p:extLst>
          </p:nvPr>
        </p:nvGraphicFramePr>
        <p:xfrm>
          <a:off x="1406976" y="4432141"/>
          <a:ext cx="866647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6050">
                  <a:extLst>
                    <a:ext uri="{9D8B030D-6E8A-4147-A177-3AD203B41FA5}">
                      <a16:colId xmlns:a16="http://schemas.microsoft.com/office/drawing/2014/main" val="4035379860"/>
                    </a:ext>
                  </a:extLst>
                </a:gridCol>
                <a:gridCol w="809834">
                  <a:extLst>
                    <a:ext uri="{9D8B030D-6E8A-4147-A177-3AD203B41FA5}">
                      <a16:colId xmlns:a16="http://schemas.microsoft.com/office/drawing/2014/main" val="2015350701"/>
                    </a:ext>
                  </a:extLst>
                </a:gridCol>
                <a:gridCol w="962942">
                  <a:extLst>
                    <a:ext uri="{9D8B030D-6E8A-4147-A177-3AD203B41FA5}">
                      <a16:colId xmlns:a16="http://schemas.microsoft.com/office/drawing/2014/main" val="1624810445"/>
                    </a:ext>
                  </a:extLst>
                </a:gridCol>
                <a:gridCol w="962942">
                  <a:extLst>
                    <a:ext uri="{9D8B030D-6E8A-4147-A177-3AD203B41FA5}">
                      <a16:colId xmlns:a16="http://schemas.microsoft.com/office/drawing/2014/main" val="981856544"/>
                    </a:ext>
                  </a:extLst>
                </a:gridCol>
                <a:gridCol w="962942">
                  <a:extLst>
                    <a:ext uri="{9D8B030D-6E8A-4147-A177-3AD203B41FA5}">
                      <a16:colId xmlns:a16="http://schemas.microsoft.com/office/drawing/2014/main" val="3437932467"/>
                    </a:ext>
                  </a:extLst>
                </a:gridCol>
                <a:gridCol w="962942">
                  <a:extLst>
                    <a:ext uri="{9D8B030D-6E8A-4147-A177-3AD203B41FA5}">
                      <a16:colId xmlns:a16="http://schemas.microsoft.com/office/drawing/2014/main" val="598955230"/>
                    </a:ext>
                  </a:extLst>
                </a:gridCol>
                <a:gridCol w="962942">
                  <a:extLst>
                    <a:ext uri="{9D8B030D-6E8A-4147-A177-3AD203B41FA5}">
                      <a16:colId xmlns:a16="http://schemas.microsoft.com/office/drawing/2014/main" val="1384049385"/>
                    </a:ext>
                  </a:extLst>
                </a:gridCol>
                <a:gridCol w="962942">
                  <a:extLst>
                    <a:ext uri="{9D8B030D-6E8A-4147-A177-3AD203B41FA5}">
                      <a16:colId xmlns:a16="http://schemas.microsoft.com/office/drawing/2014/main" val="2105880786"/>
                    </a:ext>
                  </a:extLst>
                </a:gridCol>
                <a:gridCol w="962942">
                  <a:extLst>
                    <a:ext uri="{9D8B030D-6E8A-4147-A177-3AD203B41FA5}">
                      <a16:colId xmlns:a16="http://schemas.microsoft.com/office/drawing/2014/main" val="20758615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SSR/NI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EsCIT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FLV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FLX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VLX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576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Min DDD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446482"/>
                  </a:ext>
                </a:extLst>
              </a:tr>
            </a:tbl>
          </a:graphicData>
        </a:graphic>
      </p:graphicFrame>
      <p:pic>
        <p:nvPicPr>
          <p:cNvPr id="7170" name="Picture 2" descr="The 50% Solution: Do a Little More (or Less) to Achieve Your Goals ...">
            <a:extLst>
              <a:ext uri="{FF2B5EF4-FFF2-40B4-BE49-F238E27FC236}">
                <a16:creationId xmlns:a16="http://schemas.microsoft.com/office/drawing/2014/main" id="{A9185070-6453-4548-A4F7-8C125FA39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98" y="1285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46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E5DF2E-FD56-4354-9D86-70742BDE5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Wat veroorzaakt onttrekkingsverschijnselen?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A0F89F-948B-4E07-A65F-FD93DEA5A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107823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Verklaring vanuit de farmacologische werking:</a:t>
            </a:r>
          </a:p>
          <a:p>
            <a:pPr marL="0" indent="0">
              <a:buNone/>
            </a:pPr>
            <a:endParaRPr lang="nl-NL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dirty="0"/>
              <a:t>Heropnameremming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dirty="0"/>
              <a:t>Desensitisatie 5HT</a:t>
            </a:r>
            <a:r>
              <a:rPr lang="nl-NL" baseline="-25000" dirty="0"/>
              <a:t>1A</a:t>
            </a:r>
            <a:r>
              <a:rPr lang="nl-NL" dirty="0"/>
              <a:t>-autoreceptoren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nl-NL" dirty="0"/>
              <a:t>Toename plasticiteit van de hersenen:</a:t>
            </a:r>
            <a:br>
              <a:rPr lang="nl-NL" dirty="0"/>
            </a:br>
            <a:r>
              <a:rPr lang="nl-NL" dirty="0"/>
              <a:t>ontstaan van nieuwe verbindingen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8034AAB-21F1-49BD-8BB5-DAE8B6E30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00" y="2667000"/>
            <a:ext cx="5703094" cy="380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8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66384-A00E-5E4C-A903-0255144F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89818D7-5E3B-AC49-831F-92EE25D0A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883" y="157523"/>
            <a:ext cx="11588983" cy="6560777"/>
          </a:xfrm>
        </p:spPr>
      </p:pic>
    </p:spTree>
    <p:extLst>
      <p:ext uri="{BB962C8B-B14F-4D97-AF65-F5344CB8AC3E}">
        <p14:creationId xmlns:p14="http://schemas.microsoft.com/office/powerpoint/2010/main" val="193419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603603-AB97-E044-BDDA-4449094F2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623E936-7756-4A47-82B6-B7148AE5D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11358" y="-921216"/>
            <a:ext cx="12803358" cy="7893516"/>
          </a:xfrm>
        </p:spPr>
      </p:pic>
    </p:spTree>
    <p:extLst>
      <p:ext uri="{BB962C8B-B14F-4D97-AF65-F5344CB8AC3E}">
        <p14:creationId xmlns:p14="http://schemas.microsoft.com/office/powerpoint/2010/main" val="4287122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090A2-1686-4C30-B9E7-580FD63B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AE5AAF-741B-4628-A7ED-E2F026718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2FF9D9C-2340-4786-87B0-933FAFF97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707"/>
            <a:ext cx="12192000" cy="622267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3684B6E-6784-43FD-B910-6E84F954CFA9}"/>
              </a:ext>
            </a:extLst>
          </p:cNvPr>
          <p:cNvSpPr txBox="1"/>
          <p:nvPr/>
        </p:nvSpPr>
        <p:spPr>
          <a:xfrm>
            <a:off x="167165" y="6350990"/>
            <a:ext cx="11857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NB bij receptor </a:t>
            </a:r>
            <a:r>
              <a:rPr lang="nl-NL" dirty="0" err="1"/>
              <a:t>bezettings</a:t>
            </a:r>
            <a:r>
              <a:rPr lang="nl-NL" dirty="0"/>
              <a:t>% &lt;80% geen </a:t>
            </a:r>
            <a:r>
              <a:rPr lang="nl-NL" i="1" dirty="0"/>
              <a:t>therapeutisch</a:t>
            </a:r>
            <a:r>
              <a:rPr lang="nl-NL" dirty="0"/>
              <a:t> effect </a:t>
            </a:r>
            <a:r>
              <a:rPr lang="nl-NL" dirty="0" err="1"/>
              <a:t>t.ov</a:t>
            </a:r>
            <a:r>
              <a:rPr lang="nl-NL" dirty="0"/>
              <a:t>. placebo; maar symptomen bij afbouw ontstaan wél &lt;80%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CEDABFC-D094-4037-8F86-9BC2830602A5}"/>
              </a:ext>
            </a:extLst>
          </p:cNvPr>
          <p:cNvSpPr/>
          <p:nvPr/>
        </p:nvSpPr>
        <p:spPr>
          <a:xfrm>
            <a:off x="2916936" y="5148072"/>
            <a:ext cx="1591056" cy="35661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B40D3A1-A035-4506-A74A-47F06840F983}"/>
              </a:ext>
            </a:extLst>
          </p:cNvPr>
          <p:cNvSpPr/>
          <p:nvPr/>
        </p:nvSpPr>
        <p:spPr>
          <a:xfrm>
            <a:off x="7513322" y="5148072"/>
            <a:ext cx="2069590" cy="35661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6EF20C7-A393-4499-AB3E-C65E626FA5FA}"/>
              </a:ext>
            </a:extLst>
          </p:cNvPr>
          <p:cNvSpPr/>
          <p:nvPr/>
        </p:nvSpPr>
        <p:spPr>
          <a:xfrm>
            <a:off x="359666" y="671290"/>
            <a:ext cx="1103374" cy="35661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2951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3652D-3783-6649-8393-EC121E6D5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Halfwaardetijden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B1D7FA64-6253-A841-9056-B5CBFC4C7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400990"/>
            <a:ext cx="10113847" cy="5012509"/>
          </a:xfrm>
        </p:spPr>
      </p:pic>
    </p:spTree>
    <p:extLst>
      <p:ext uri="{BB962C8B-B14F-4D97-AF65-F5344CB8AC3E}">
        <p14:creationId xmlns:p14="http://schemas.microsoft.com/office/powerpoint/2010/main" val="1256074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3B0898-2550-B442-AD0E-39D594A86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9400"/>
            <a:ext cx="2324100" cy="141288"/>
          </a:xfrm>
        </p:spPr>
        <p:txBody>
          <a:bodyPr>
            <a:normAutofit fontScale="90000"/>
          </a:bodyPr>
          <a:lstStyle/>
          <a:p>
            <a:pPr>
              <a:lnSpc>
                <a:spcPct val="250000"/>
              </a:lnSpc>
            </a:pPr>
            <a:br>
              <a:rPr lang="nl-NL" sz="2400" dirty="0"/>
            </a:br>
            <a:r>
              <a:rPr lang="nl-NL" sz="2400" dirty="0"/>
              <a:t>Stapsgewijs </a:t>
            </a:r>
            <a:br>
              <a:rPr lang="nl-NL" sz="2400" dirty="0"/>
            </a:br>
            <a:r>
              <a:rPr lang="nl-NL" sz="2400" dirty="0" err="1"/>
              <a:t>vs</a:t>
            </a:r>
            <a:r>
              <a:rPr lang="nl-NL" sz="2400" dirty="0"/>
              <a:t> </a:t>
            </a:r>
            <a:br>
              <a:rPr lang="nl-NL" sz="2400" dirty="0"/>
            </a:br>
            <a:r>
              <a:rPr lang="nl-NL" sz="2400" dirty="0"/>
              <a:t>Hyperbolisch afbouwen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110EA09-AD43-9B4C-BF31-59EAA37D2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6500" y="365125"/>
            <a:ext cx="8115300" cy="6189905"/>
          </a:xfrm>
        </p:spPr>
      </p:pic>
    </p:spTree>
    <p:extLst>
      <p:ext uri="{BB962C8B-B14F-4D97-AF65-F5344CB8AC3E}">
        <p14:creationId xmlns:p14="http://schemas.microsoft.com/office/powerpoint/2010/main" val="1404638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67F326-07DF-BE4D-B071-67BB9202A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F866A9B-4933-0146-87C3-87A7ECC13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041" y="1231900"/>
            <a:ext cx="11743918" cy="4267200"/>
          </a:xfrm>
        </p:spPr>
      </p:pic>
    </p:spTree>
    <p:extLst>
      <p:ext uri="{BB962C8B-B14F-4D97-AF65-F5344CB8AC3E}">
        <p14:creationId xmlns:p14="http://schemas.microsoft.com/office/powerpoint/2010/main" val="2317916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5A91D-4EAE-B049-8759-C8A9299E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6164570-976B-394B-A836-69A061FC9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908" y="927099"/>
            <a:ext cx="11212184" cy="5102759"/>
          </a:xfrm>
        </p:spPr>
      </p:pic>
    </p:spTree>
    <p:extLst>
      <p:ext uri="{BB962C8B-B14F-4D97-AF65-F5344CB8AC3E}">
        <p14:creationId xmlns:p14="http://schemas.microsoft.com/office/powerpoint/2010/main" val="2359326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33E91A-DDFE-1245-8758-27876C92B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8D0DCAE-4F60-6F46-A6E6-64DBF3B17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4616" y="149224"/>
            <a:ext cx="8050284" cy="6547899"/>
          </a:xfrm>
        </p:spPr>
      </p:pic>
    </p:spTree>
    <p:extLst>
      <p:ext uri="{BB962C8B-B14F-4D97-AF65-F5344CB8AC3E}">
        <p14:creationId xmlns:p14="http://schemas.microsoft.com/office/powerpoint/2010/main" val="3794987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444F47-FE09-4149-827B-427172D2A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D00657-B934-44B9-BE22-901ABCE63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796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59B6D4-EAE6-BA4F-A08C-E4987BFEF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8105192-4BDF-714D-9363-E9AF353AE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5439" y="-218932"/>
            <a:ext cx="6265923" cy="7559532"/>
          </a:xfrm>
        </p:spPr>
      </p:pic>
    </p:spTree>
    <p:extLst>
      <p:ext uri="{BB962C8B-B14F-4D97-AF65-F5344CB8AC3E}">
        <p14:creationId xmlns:p14="http://schemas.microsoft.com/office/powerpoint/2010/main" val="320434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306BF-FD2C-F141-8DB4-E7DDE74C2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Overige risicofactoren?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FB5F0D9-0FCA-024D-B6E9-DB4C0FB02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857" y="2084387"/>
            <a:ext cx="10863553" cy="3503613"/>
          </a:xfrm>
        </p:spPr>
      </p:pic>
    </p:spTree>
    <p:extLst>
      <p:ext uri="{BB962C8B-B14F-4D97-AF65-F5344CB8AC3E}">
        <p14:creationId xmlns:p14="http://schemas.microsoft.com/office/powerpoint/2010/main" val="8730710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C4AB9-03F1-1F43-AB16-B661992A6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Behandeling van ADS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BDA424-F630-3F4D-8C28-E81475CED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Bij milde ADS: vaak is geruststelling voldoende</a:t>
            </a:r>
          </a:p>
          <a:p>
            <a:r>
              <a:rPr lang="nl-NL" dirty="0"/>
              <a:t>Eventueel uitstellen volgende stap</a:t>
            </a:r>
          </a:p>
          <a:p>
            <a:r>
              <a:rPr lang="nl-NL" dirty="0"/>
              <a:t>Bij klachten van angst, rusteloosheid, spanning of slapeloosheid; overweeg het kortdurend (max 2 weken) voorschrijven van een benzodiazepine</a:t>
            </a:r>
          </a:p>
          <a:p>
            <a:r>
              <a:rPr lang="nl-NL" dirty="0"/>
              <a:t>Bij ernstige symptomen: overweeg om terug te stappen naar de laagste dosering waarbij er geen symptomen waren</a:t>
            </a:r>
          </a:p>
          <a:p>
            <a:r>
              <a:rPr lang="nl-NL" dirty="0"/>
              <a:t>Afbouwen via overstap op </a:t>
            </a:r>
            <a:r>
              <a:rPr lang="nl-NL" dirty="0" err="1"/>
              <a:t>Fluoxetine</a:t>
            </a:r>
            <a:r>
              <a:rPr lang="nl-NL" dirty="0"/>
              <a:t>, gedurende 1 week (??)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7796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0F0188-8ACA-344A-968D-56A21FC07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Voorbeeld afbouw – geen risicofactoren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8DD9C11-9ED7-244E-8107-EF67351F5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775" y="2240774"/>
            <a:ext cx="10233025" cy="3521040"/>
          </a:xfrm>
        </p:spPr>
      </p:pic>
    </p:spTree>
    <p:extLst>
      <p:ext uri="{BB962C8B-B14F-4D97-AF65-F5344CB8AC3E}">
        <p14:creationId xmlns:p14="http://schemas.microsoft.com/office/powerpoint/2010/main" val="2828525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ED237E-B3E5-FD48-BA7B-A1250DF2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Voorbeeld afbouw bij ≥ 1 risicofactor</a:t>
            </a:r>
            <a:br>
              <a:rPr lang="nl-NL" dirty="0"/>
            </a:br>
            <a:r>
              <a:rPr lang="nl-NL" sz="2000" dirty="0" err="1"/>
              <a:t>obv</a:t>
            </a:r>
            <a:r>
              <a:rPr lang="nl-NL" sz="2000" dirty="0"/>
              <a:t> 10% daling in receptorbindingsgraad per stap</a:t>
            </a:r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09F85E9-F0B0-6146-8FF8-20F8D48D9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435" y="1919288"/>
            <a:ext cx="11179308" cy="4710112"/>
          </a:xfrm>
        </p:spPr>
      </p:pic>
    </p:spTree>
    <p:extLst>
      <p:ext uri="{BB962C8B-B14F-4D97-AF65-F5344CB8AC3E}">
        <p14:creationId xmlns:p14="http://schemas.microsoft.com/office/powerpoint/2010/main" val="3989531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6064A-522E-B641-80A3-A61A5CD7E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Beschikbare (geregistreerde) doseereenheden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2245C26-2578-DB44-93DE-7E576BD6A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684" y="1838325"/>
            <a:ext cx="11256631" cy="3343275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8D64364-7EFE-E546-BB97-BB5C2B0F1C5A}"/>
              </a:ext>
            </a:extLst>
          </p:cNvPr>
          <p:cNvSpPr txBox="1"/>
          <p:nvPr/>
        </p:nvSpPr>
        <p:spPr>
          <a:xfrm>
            <a:off x="467684" y="5499100"/>
            <a:ext cx="9209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Druppels/suspensies zijn vaak te geconcentreerd voor geleidelijke afbouw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Biologische beschikbaarheid van </a:t>
            </a:r>
            <a:r>
              <a:rPr lang="nl-NL" dirty="0" err="1"/>
              <a:t>Citalopram</a:t>
            </a:r>
            <a:r>
              <a:rPr lang="nl-NL" dirty="0"/>
              <a:t> druppels is ca 25% hoger dan van tabletten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Conclusie: Vloeibare preparaten zijn niet / minder geschikt</a:t>
            </a:r>
          </a:p>
        </p:txBody>
      </p:sp>
    </p:spTree>
    <p:extLst>
      <p:ext uri="{BB962C8B-B14F-4D97-AF65-F5344CB8AC3E}">
        <p14:creationId xmlns:p14="http://schemas.microsoft.com/office/powerpoint/2010/main" val="175441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960FF1-5EB2-C04A-B3C5-AD0EDBE8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1325563"/>
          </a:xfrm>
        </p:spPr>
        <p:txBody>
          <a:bodyPr/>
          <a:lstStyle/>
          <a:p>
            <a:r>
              <a:rPr lang="nl-NL" dirty="0"/>
              <a:t>Beschikbare apotheekbereidingen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3E2ED0-C0DE-364E-AFBA-3E53D3BDC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576388"/>
            <a:ext cx="10233800" cy="46005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u="sng" dirty="0"/>
              <a:t>Op voorraad beschikbaar via bereidingsapotheek </a:t>
            </a:r>
            <a:r>
              <a:rPr lang="nl-NL" dirty="0"/>
              <a:t>(bv </a:t>
            </a:r>
            <a:r>
              <a:rPr lang="nl-NL" dirty="0" err="1"/>
              <a:t>Fagron</a:t>
            </a:r>
            <a:r>
              <a:rPr lang="nl-NL" dirty="0"/>
              <a:t>):</a:t>
            </a:r>
          </a:p>
          <a:p>
            <a:pPr marL="0" indent="0">
              <a:buNone/>
            </a:pPr>
            <a:endParaRPr lang="nl-NL" dirty="0"/>
          </a:p>
          <a:p>
            <a:pPr>
              <a:buFontTx/>
              <a:buChar char="-"/>
            </a:pPr>
            <a:r>
              <a:rPr lang="nl-NL" dirty="0" err="1"/>
              <a:t>Citalopram</a:t>
            </a:r>
            <a:r>
              <a:rPr lang="nl-NL" dirty="0"/>
              <a:t> 0,5 en 3mg </a:t>
            </a:r>
            <a:r>
              <a:rPr lang="nl-NL" dirty="0" err="1"/>
              <a:t>tabl</a:t>
            </a:r>
            <a:endParaRPr lang="nl-NL" dirty="0"/>
          </a:p>
          <a:p>
            <a:pPr>
              <a:buFontTx/>
              <a:buChar char="-"/>
            </a:pPr>
            <a:r>
              <a:rPr lang="nl-NL" dirty="0" err="1"/>
              <a:t>Escitalopram</a:t>
            </a:r>
            <a:r>
              <a:rPr lang="nl-NL" dirty="0"/>
              <a:t> 0,25 en 1mg</a:t>
            </a:r>
          </a:p>
          <a:p>
            <a:pPr>
              <a:buFontTx/>
              <a:buChar char="-"/>
            </a:pPr>
            <a:r>
              <a:rPr lang="nl-NL" dirty="0" err="1"/>
              <a:t>Sertraline</a:t>
            </a:r>
            <a:r>
              <a:rPr lang="nl-NL" dirty="0"/>
              <a:t> 1,25 en 5mg</a:t>
            </a:r>
          </a:p>
          <a:p>
            <a:pPr>
              <a:buFontTx/>
              <a:buChar char="-"/>
            </a:pPr>
            <a:r>
              <a:rPr lang="nl-NL" dirty="0"/>
              <a:t>Paroxetine suspensie 2mg/ml (binnenkort)</a:t>
            </a:r>
          </a:p>
          <a:p>
            <a:pPr>
              <a:buFontTx/>
              <a:buChar char="-"/>
            </a:pPr>
            <a:r>
              <a:rPr lang="nl-NL" dirty="0" err="1"/>
              <a:t>Mirtazepine</a:t>
            </a:r>
            <a:r>
              <a:rPr lang="nl-NL" dirty="0"/>
              <a:t> 3,75mg  </a:t>
            </a:r>
            <a:r>
              <a:rPr lang="nl-NL" dirty="0" err="1"/>
              <a:t>tabl</a:t>
            </a:r>
            <a:r>
              <a:rPr lang="nl-NL" dirty="0"/>
              <a:t>  of drank 15mg/ml</a:t>
            </a:r>
          </a:p>
          <a:p>
            <a:pPr>
              <a:buFontTx/>
              <a:buChar char="-"/>
            </a:pPr>
            <a:endParaRPr lang="nl-NL" dirty="0"/>
          </a:p>
          <a:p>
            <a:pPr marL="0" indent="0">
              <a:buNone/>
            </a:pPr>
            <a:r>
              <a:rPr lang="nl-NL" u="sng" dirty="0"/>
              <a:t>Op verzoek te bestellen</a:t>
            </a:r>
            <a:r>
              <a:rPr lang="nl-NL" dirty="0"/>
              <a:t>: diverse sterkten, zoals </a:t>
            </a:r>
            <a:r>
              <a:rPr lang="nl-NL" dirty="0" err="1"/>
              <a:t>Venlafaxine</a:t>
            </a:r>
            <a:r>
              <a:rPr lang="nl-NL" dirty="0"/>
              <a:t> 1 en5mg (o.a. ook bij Transvaal-apotheek)</a:t>
            </a:r>
          </a:p>
          <a:p>
            <a:pPr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6397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47BEB2-0BF9-0A40-B140-BD70B16C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9328F84-D606-1D47-A179-78BAE4DDF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661" y="365125"/>
            <a:ext cx="7613039" cy="6310934"/>
          </a:xfrm>
        </p:spPr>
      </p:pic>
    </p:spTree>
    <p:extLst>
      <p:ext uri="{BB962C8B-B14F-4D97-AF65-F5344CB8AC3E}">
        <p14:creationId xmlns:p14="http://schemas.microsoft.com/office/powerpoint/2010/main" val="1359433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236C0B-D560-7548-8ADC-F00B9751E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505131E7-7F5E-2848-BCB9-C0A854F6E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692746" y="365125"/>
            <a:ext cx="8806507" cy="631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008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B5FF3-CA09-D74D-97F4-88689824E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63CDF48-534D-7D4F-8BED-A89D79648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564" y="114300"/>
            <a:ext cx="10482136" cy="6642792"/>
          </a:xfrm>
        </p:spPr>
      </p:pic>
    </p:spTree>
    <p:extLst>
      <p:ext uri="{BB962C8B-B14F-4D97-AF65-F5344CB8AC3E}">
        <p14:creationId xmlns:p14="http://schemas.microsoft.com/office/powerpoint/2010/main" val="309052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DBF3A2-2BE3-47CB-B629-4A92B93C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Kahoot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46E85D-8001-42DE-80BA-2186811DD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www.kahoot.it</a:t>
            </a:r>
            <a:endParaRPr lang="nl-NL" dirty="0"/>
          </a:p>
          <a:p>
            <a:r>
              <a:rPr lang="nl-NL" dirty="0"/>
              <a:t>Voer de spel-PIN in</a:t>
            </a:r>
          </a:p>
        </p:txBody>
      </p:sp>
    </p:spTree>
    <p:extLst>
      <p:ext uri="{BB962C8B-B14F-4D97-AF65-F5344CB8AC3E}">
        <p14:creationId xmlns:p14="http://schemas.microsoft.com/office/powerpoint/2010/main" val="4189069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CA564D-376D-D849-827C-CF0377831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E6C7BCD-FE04-794E-8C97-4B8B0C729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722" y="114300"/>
            <a:ext cx="10313078" cy="6597495"/>
          </a:xfrm>
        </p:spPr>
      </p:pic>
    </p:spTree>
    <p:extLst>
      <p:ext uri="{BB962C8B-B14F-4D97-AF65-F5344CB8AC3E}">
        <p14:creationId xmlns:p14="http://schemas.microsoft.com/office/powerpoint/2010/main" val="1206080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7085A8-8007-D24E-BD81-E2622F5EB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Taperingstrips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0E4F166-BD59-344C-92F9-B897AF1BE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698" y="1690688"/>
            <a:ext cx="6538579" cy="4351338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AAD6CF3-0DA8-254D-8520-53C880F1A110}"/>
              </a:ext>
            </a:extLst>
          </p:cNvPr>
          <p:cNvSpPr txBox="1"/>
          <p:nvPr/>
        </p:nvSpPr>
        <p:spPr>
          <a:xfrm>
            <a:off x="7433302" y="1549400"/>
            <a:ext cx="446659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Standaard afbouw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Afbouw per week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Maatwerk per dag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Adviesformulier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r>
              <a:rPr lang="nl-NL" sz="2400" dirty="0">
                <a:hlinkClick r:id="rId3"/>
              </a:rPr>
              <a:t>www.taperingstrip.nl</a:t>
            </a:r>
            <a:endParaRPr lang="nl-NL" sz="2400" dirty="0"/>
          </a:p>
          <a:p>
            <a:r>
              <a:rPr lang="nl-NL" sz="2400" dirty="0">
                <a:hlinkClick r:id="rId4"/>
              </a:rPr>
              <a:t>www.regenboogapotheek.nl</a:t>
            </a:r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Levering, kosten en vergoeding ?</a:t>
            </a:r>
          </a:p>
        </p:txBody>
      </p:sp>
    </p:spTree>
    <p:extLst>
      <p:ext uri="{BB962C8B-B14F-4D97-AF65-F5344CB8AC3E}">
        <p14:creationId xmlns:p14="http://schemas.microsoft.com/office/powerpoint/2010/main" val="1669780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6EFB2D-BA80-FE43-9E47-056AEC51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3D186C1-217D-3548-8928-8D9171F0B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200" y="36676"/>
            <a:ext cx="5640708" cy="6821323"/>
          </a:xfrm>
        </p:spPr>
      </p:pic>
    </p:spTree>
    <p:extLst>
      <p:ext uri="{BB962C8B-B14F-4D97-AF65-F5344CB8AC3E}">
        <p14:creationId xmlns:p14="http://schemas.microsoft.com/office/powerpoint/2010/main" val="1809383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E8D95-0ADB-49B4-9E65-CD214871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02D00F-9DCF-4AE0-A739-BBA10480B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F31798-A5F3-45C8-ACFD-9E1E2B6B4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29"/>
            <a:ext cx="12192000" cy="67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31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4550F-7874-4CAE-9AAA-49F872D16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0C3324-F262-4DCE-A318-C2109078E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&lt;b&gt;Jim&lt;/b&gt; van &lt;b&gt;Os&lt;/b&gt; and &lt;b&gt;Peter Groot&lt;/b&gt;: When Assessing Antidepressant ...">
            <a:extLst>
              <a:ext uri="{FF2B5EF4-FFF2-40B4-BE49-F238E27FC236}">
                <a16:creationId xmlns:a16="http://schemas.microsoft.com/office/drawing/2014/main" id="{C72D7DE3-9202-4982-BD58-0EFDA639C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1074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207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CC4B27-1B70-406B-8942-AC67119F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549"/>
            <a:ext cx="10515600" cy="1325563"/>
          </a:xfrm>
        </p:spPr>
        <p:txBody>
          <a:bodyPr/>
          <a:lstStyle/>
          <a:p>
            <a:r>
              <a:rPr lang="nl-NL" dirty="0"/>
              <a:t>Begeleiding bij afbouwen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50CE84-0E53-484D-A614-7231D7D4E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353"/>
            <a:ext cx="10233800" cy="4351338"/>
          </a:xfrm>
        </p:spPr>
        <p:txBody>
          <a:bodyPr>
            <a:normAutofit/>
          </a:bodyPr>
          <a:lstStyle/>
          <a:p>
            <a:r>
              <a:rPr lang="nl-NL" dirty="0"/>
              <a:t>Beslis samen met patiënt</a:t>
            </a:r>
          </a:p>
          <a:p>
            <a:r>
              <a:rPr lang="nl-NL" dirty="0"/>
              <a:t>Neem de medicatielijst door met elkaar</a:t>
            </a:r>
          </a:p>
          <a:p>
            <a:r>
              <a:rPr lang="nl-NL" dirty="0"/>
              <a:t>Zo min en zo weinig mogelijk, wel zoveel en zolang als nodig</a:t>
            </a:r>
          </a:p>
          <a:p>
            <a:r>
              <a:rPr lang="nl-NL" dirty="0"/>
              <a:t>Geen standaard afbouwschema, individualiseer</a:t>
            </a:r>
          </a:p>
          <a:p>
            <a:r>
              <a:rPr lang="nl-NL" dirty="0"/>
              <a:t>Onderschat ontwenningsverschijnselen niet</a:t>
            </a:r>
          </a:p>
          <a:p>
            <a:r>
              <a:rPr lang="nl-NL" dirty="0"/>
              <a:t>Vraag patiënt zijn klachten te monitoren</a:t>
            </a:r>
          </a:p>
          <a:p>
            <a:r>
              <a:rPr lang="nl-NL" dirty="0"/>
              <a:t>Bouw maar 1 middel tegelijk af, </a:t>
            </a:r>
            <a:r>
              <a:rPr lang="nl-NL" dirty="0" err="1"/>
              <a:t>benzo’s</a:t>
            </a:r>
            <a:r>
              <a:rPr lang="nl-NL" dirty="0"/>
              <a:t> als laatste</a:t>
            </a:r>
          </a:p>
          <a:p>
            <a:r>
              <a:rPr lang="nl-NL" dirty="0"/>
              <a:t> Maak onderscheid tussen ontwenning/rebound en terugval</a:t>
            </a:r>
          </a:p>
        </p:txBody>
      </p:sp>
      <p:pic>
        <p:nvPicPr>
          <p:cNvPr id="9218" name="Picture 2" descr="Shared decision making in antipsychotic prescribing">
            <a:extLst>
              <a:ext uri="{FF2B5EF4-FFF2-40B4-BE49-F238E27FC236}">
                <a16:creationId xmlns:a16="http://schemas.microsoft.com/office/drawing/2014/main" id="{C6992AC1-07F7-477B-A411-F446E47C1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021" y="1285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adiation safety optimization or what &lt;b&gt;ALARA&lt;/b&gt; is? | Ignalina nuclear ...">
            <a:extLst>
              <a:ext uri="{FF2B5EF4-FFF2-40B4-BE49-F238E27FC236}">
                <a16:creationId xmlns:a16="http://schemas.microsoft.com/office/drawing/2014/main" id="{658553ED-A83F-4A78-A811-768DA04BB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30" y="3429000"/>
            <a:ext cx="4573270" cy="33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Beauty has &lt;b&gt;no standards&lt;/b&gt; modern motivational quotes t shirt &lt;b&gt;design&lt;/b&gt; ...">
            <a:extLst>
              <a:ext uri="{FF2B5EF4-FFF2-40B4-BE49-F238E27FC236}">
                <a16:creationId xmlns:a16="http://schemas.microsoft.com/office/drawing/2014/main" id="{5863E2AA-389C-4B93-8753-F4D7CB88A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53669"/>
          <a:stretch/>
        </p:blipFill>
        <p:spPr bwMode="auto">
          <a:xfrm>
            <a:off x="8357616" y="3464463"/>
            <a:ext cx="2099678" cy="306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C50EACC-58F0-44A0-B7D8-0F2C08DFF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528" y="3935956"/>
            <a:ext cx="4538472" cy="255691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5DD9BF3-50FA-45ED-8E5B-B00F7C912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2987" y="1145121"/>
            <a:ext cx="4049013" cy="5712879"/>
          </a:xfrm>
          <a:prstGeom prst="rect">
            <a:avLst/>
          </a:prstGeom>
        </p:spPr>
      </p:pic>
      <p:pic>
        <p:nvPicPr>
          <p:cNvPr id="9226" name="Picture 10" descr="What to do when medication makes you sleepy - Harvard Health">
            <a:extLst>
              <a:ext uri="{FF2B5EF4-FFF2-40B4-BE49-F238E27FC236}">
                <a16:creationId xmlns:a16="http://schemas.microsoft.com/office/drawing/2014/main" id="{83BD8A21-ACE1-40A0-B9C8-718FCD1D4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5104702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&lt;b&gt;Withdrawal&lt;/b&gt;: Symptoms, Timeline, Treatment, and Coping">
            <a:extLst>
              <a:ext uri="{FF2B5EF4-FFF2-40B4-BE49-F238E27FC236}">
                <a16:creationId xmlns:a16="http://schemas.microsoft.com/office/drawing/2014/main" id="{1B2897B0-0B64-4B5E-B50F-DB627D920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900" y="4030733"/>
            <a:ext cx="1608891" cy="107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jl: links/rechts 5">
            <a:extLst>
              <a:ext uri="{FF2B5EF4-FFF2-40B4-BE49-F238E27FC236}">
                <a16:creationId xmlns:a16="http://schemas.microsoft.com/office/drawing/2014/main" id="{7895C2A2-482B-4E92-8F70-EAD383A4A644}"/>
              </a:ext>
            </a:extLst>
          </p:cNvPr>
          <p:cNvSpPr/>
          <p:nvPr/>
        </p:nvSpPr>
        <p:spPr>
          <a:xfrm>
            <a:off x="9367923" y="4327855"/>
            <a:ext cx="711490" cy="52999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230" name="Picture 14" descr="The Top 10 &lt;b&gt;Relapse&lt;/b&gt; Prevention Skills">
            <a:extLst>
              <a:ext uri="{FF2B5EF4-FFF2-40B4-BE49-F238E27FC236}">
                <a16:creationId xmlns:a16="http://schemas.microsoft.com/office/drawing/2014/main" id="{A5D037F5-4E0F-4530-A252-BA3945A05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863" y="3724779"/>
            <a:ext cx="1882274" cy="19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13F1449-F910-4CF9-8E3A-28737E9B37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525" y="2870646"/>
            <a:ext cx="8897592" cy="1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2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46A432-DCBF-4151-90FC-D113816B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3782AB-F219-4755-9C89-DCA98974B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42" name="Picture 2" descr="&lt;b&gt;Minder slikken&lt;/b&gt; | &lt;b&gt;Van Staveren&lt;/b&gt; | 9789024450718 | Boom Psychologie">
            <a:extLst>
              <a:ext uri="{FF2B5EF4-FFF2-40B4-BE49-F238E27FC236}">
                <a16:creationId xmlns:a16="http://schemas.microsoft.com/office/drawing/2014/main" id="{4DC3A2CD-8847-4215-811A-31C80C668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4" y="0"/>
            <a:ext cx="457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mke van Staveren">
            <a:extLst>
              <a:ext uri="{FF2B5EF4-FFF2-40B4-BE49-F238E27FC236}">
                <a16:creationId xmlns:a16="http://schemas.microsoft.com/office/drawing/2014/main" id="{A2FA15AD-517E-4E63-9362-D2B6DF4FF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97" y="1120775"/>
            <a:ext cx="14287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208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E8EF8E-4330-49E8-ADE2-4615D8DB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Signaleringsplan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BAEAD1B-7CCF-4A35-B29E-A26A43599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20" y="5967766"/>
            <a:ext cx="3105583" cy="7430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82A08AA-0913-4AC6-BEF2-15BCE34CE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001" y="1409389"/>
            <a:ext cx="8752608" cy="4839677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993DD446-AECA-4816-802A-5A4BEAA6B01F}"/>
              </a:ext>
            </a:extLst>
          </p:cNvPr>
          <p:cNvSpPr/>
          <p:nvPr/>
        </p:nvSpPr>
        <p:spPr>
          <a:xfrm>
            <a:off x="3081528" y="4069080"/>
            <a:ext cx="1435608" cy="237744"/>
          </a:xfrm>
          <a:prstGeom prst="ellipse">
            <a:avLst/>
          </a:prstGeom>
          <a:solidFill>
            <a:srgbClr val="F2F806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94233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A03C7C-2056-47D8-B011-E1CC88C8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Afspraken over (tussentijds) contact</a:t>
            </a:r>
          </a:p>
        </p:txBody>
      </p:sp>
      <p:pic>
        <p:nvPicPr>
          <p:cNvPr id="11266" name="Picture 2" descr="Medisch Centrum Caberg | Praktijkinformatie Huisartsen Caberg">
            <a:extLst>
              <a:ext uri="{FF2B5EF4-FFF2-40B4-BE49-F238E27FC236}">
                <a16:creationId xmlns:a16="http://schemas.microsoft.com/office/drawing/2014/main" id="{FC9569FE-ACA3-49BF-9BE9-8ED1044450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24" y="147123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oe laat u het telefonisch contact met uw patiënt goed verlopen ...">
            <a:extLst>
              <a:ext uri="{FF2B5EF4-FFF2-40B4-BE49-F238E27FC236}">
                <a16:creationId xmlns:a16="http://schemas.microsoft.com/office/drawing/2014/main" id="{17C4DEC8-7D49-4EC2-8C28-D250F477A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996" y="2975991"/>
            <a:ext cx="2819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gel uw zorg met MijnGezondheid! - Huisartsenpraktijk Poelpolder">
            <a:extLst>
              <a:ext uri="{FF2B5EF4-FFF2-40B4-BE49-F238E27FC236}">
                <a16:creationId xmlns:a16="http://schemas.microsoft.com/office/drawing/2014/main" id="{E6AC6D10-B2C1-40F5-9C8A-5900CD30D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573" y="4425189"/>
            <a:ext cx="265747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537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B1971E-D2C0-46D7-95AF-E6DC5122B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29645C-A32C-4C01-BEE6-C01852BEE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290" name="Picture 2" descr="3.4 &lt;b&gt;Case&lt;/b&gt;-&lt;b&gt;Finding&lt;/b&gt; | Birth Defects Surveillance Toolkit | CDC">
            <a:extLst>
              <a:ext uri="{FF2B5EF4-FFF2-40B4-BE49-F238E27FC236}">
                <a16:creationId xmlns:a16="http://schemas.microsoft.com/office/drawing/2014/main" id="{2386281D-1D34-44AB-8966-460656433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" y="816102"/>
            <a:ext cx="3910584" cy="29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E3953A3-FB5B-4FC3-876D-2948B3993FF4}"/>
              </a:ext>
            </a:extLst>
          </p:cNvPr>
          <p:cNvSpPr txBox="1"/>
          <p:nvPr/>
        </p:nvSpPr>
        <p:spPr>
          <a:xfrm>
            <a:off x="1790108" y="4001294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Casefinding</a:t>
            </a:r>
            <a:r>
              <a:rPr lang="nl-NL" dirty="0"/>
              <a:t>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9B85D2D-F60D-42ED-93BF-11941CFA1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584" y="2634156"/>
            <a:ext cx="7071812" cy="308372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627BB98-4125-4276-B23B-A3A7D2E70707}"/>
              </a:ext>
            </a:extLst>
          </p:cNvPr>
          <p:cNvSpPr txBox="1"/>
          <p:nvPr/>
        </p:nvSpPr>
        <p:spPr>
          <a:xfrm>
            <a:off x="6336792" y="5839826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of Patiëntselecties?</a:t>
            </a:r>
          </a:p>
        </p:txBody>
      </p:sp>
    </p:spTree>
    <p:extLst>
      <p:ext uri="{BB962C8B-B14F-4D97-AF65-F5344CB8AC3E}">
        <p14:creationId xmlns:p14="http://schemas.microsoft.com/office/powerpoint/2010/main" val="25908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4A957-2E8F-419B-9341-31F0E59B7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875"/>
            <a:ext cx="10515600" cy="1325563"/>
          </a:xfrm>
        </p:spPr>
        <p:txBody>
          <a:bodyPr/>
          <a:lstStyle/>
          <a:p>
            <a:r>
              <a:rPr lang="nl-NL" dirty="0"/>
              <a:t>Indicaties &amp; behandelduur </a:t>
            </a:r>
            <a:r>
              <a:rPr lang="nl-NL" dirty="0" err="1"/>
              <a:t>SSRI’s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464954-53C9-4EE4-BB1E-15C0E0379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233800" cy="435133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E4EB8D2-8FEC-4A55-AF70-E9A18349E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75" y="1256585"/>
            <a:ext cx="5468113" cy="159089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A48F18E-6E97-1C35-0031-3CA7FB7FE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77" t="24730" r="26474" b="43093"/>
          <a:stretch/>
        </p:blipFill>
        <p:spPr>
          <a:xfrm>
            <a:off x="990676" y="2807670"/>
            <a:ext cx="7146160" cy="258298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D83F43D-5559-4CE7-9494-0D4B6C07A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75" y="2847482"/>
            <a:ext cx="9116697" cy="2467319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51DDA20-4716-4BFA-B6AC-E9934ABBC40E}"/>
              </a:ext>
            </a:extLst>
          </p:cNvPr>
          <p:cNvSpPr/>
          <p:nvPr/>
        </p:nvSpPr>
        <p:spPr>
          <a:xfrm>
            <a:off x="4581144" y="3139132"/>
            <a:ext cx="5312664" cy="38220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3796303-4D6A-4837-8411-55DE593F1CC8}"/>
              </a:ext>
            </a:extLst>
          </p:cNvPr>
          <p:cNvSpPr/>
          <p:nvPr/>
        </p:nvSpPr>
        <p:spPr>
          <a:xfrm>
            <a:off x="1385176" y="3547872"/>
            <a:ext cx="6140336" cy="38220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30CD8167-C51C-4FCB-98F6-A7D03D51106C}"/>
              </a:ext>
            </a:extLst>
          </p:cNvPr>
          <p:cNvSpPr/>
          <p:nvPr/>
        </p:nvSpPr>
        <p:spPr>
          <a:xfrm>
            <a:off x="1237563" y="4922533"/>
            <a:ext cx="764973" cy="38220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B1338E7A-A182-42B5-95D8-378F1B4CA0FF}"/>
              </a:ext>
            </a:extLst>
          </p:cNvPr>
          <p:cNvSpPr/>
          <p:nvPr/>
        </p:nvSpPr>
        <p:spPr>
          <a:xfrm>
            <a:off x="7278624" y="4552961"/>
            <a:ext cx="2487168" cy="38220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653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60FCF3-EBFA-46D0-9D30-DF20C4FF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40A7A2-90A8-430D-83F0-EE8EB8CA7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Tinyurl.com/</a:t>
            </a:r>
            <a:r>
              <a:rPr lang="nl-NL" dirty="0" err="1"/>
              <a:t>afbouwad</a:t>
            </a: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515BB0A-9068-4BE8-8B62-AA7B1A703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271" y="2506662"/>
            <a:ext cx="4191000" cy="4191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CDDAAE9-072D-4F8D-A88A-016C6FFBB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17247"/>
            <a:ext cx="5100120" cy="28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969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55763-AA85-4CA8-AC7D-3D275192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Afspraken?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7B4BF1-DF28-44FB-9B4E-94F7860EA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/>
              <a:t>Wat niet voorgeschreven wordt hoeft ook niet afgebouwd te worden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Geen </a:t>
            </a:r>
            <a:r>
              <a:rPr lang="nl-NL" dirty="0" err="1"/>
              <a:t>venlafaxine</a:t>
            </a:r>
            <a:r>
              <a:rPr lang="nl-NL" dirty="0"/>
              <a:t> of paroxetine voorschrijven tenzij..</a:t>
            </a:r>
          </a:p>
          <a:p>
            <a:r>
              <a:rPr lang="nl-NL" dirty="0"/>
              <a:t>Overzicht per praktijk van SSRI/SNRI gebruikers &gt;15 maanden</a:t>
            </a:r>
          </a:p>
          <a:p>
            <a:pPr marL="0" indent="0">
              <a:buNone/>
            </a:pPr>
            <a:r>
              <a:rPr lang="nl-NL" dirty="0"/>
              <a:t>Optie om actief afbouwen aan te bieden met brief</a:t>
            </a:r>
          </a:p>
          <a:p>
            <a:r>
              <a:rPr lang="nl-NL" dirty="0"/>
              <a:t>De overzichtslijst na 2 maanden retour apotheek met info wie in elk geval niet afgebouwd lijkt te kunnen worden</a:t>
            </a:r>
          </a:p>
          <a:p>
            <a:r>
              <a:rPr lang="nl-NL" dirty="0"/>
              <a:t>Spreken we een streefpercentage gelukte afbouw af? Bijvoorbeeld 5% in 6 maanden?? Of 5 patiënten in 6 maanden?</a:t>
            </a:r>
          </a:p>
          <a:p>
            <a:r>
              <a:rPr lang="nl-NL" dirty="0"/>
              <a:t>Maak per praktijk afspraken met POH-GGZ, huisarts en apotheker wie wat doet</a:t>
            </a:r>
          </a:p>
        </p:txBody>
      </p:sp>
    </p:spTree>
    <p:extLst>
      <p:ext uri="{BB962C8B-B14F-4D97-AF65-F5344CB8AC3E}">
        <p14:creationId xmlns:p14="http://schemas.microsoft.com/office/powerpoint/2010/main" val="31695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5C356-CB7D-4649-AA9C-583021252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Indicaties &amp; behandelduur </a:t>
            </a:r>
            <a:r>
              <a:rPr lang="nl-NL" dirty="0" err="1"/>
              <a:t>SSRI’s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F70D54-2C7E-41AF-8A8C-C07E4C24B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4A78644-875F-4316-9422-B241650D5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00" y="3077019"/>
            <a:ext cx="6792273" cy="181952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749DE96-6344-4F5C-98AA-C66AE1048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000" y="1617922"/>
            <a:ext cx="4391638" cy="132416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71606BD-705A-4782-9577-61AFC36F78C8}"/>
              </a:ext>
            </a:extLst>
          </p:cNvPr>
          <p:cNvSpPr/>
          <p:nvPr/>
        </p:nvSpPr>
        <p:spPr>
          <a:xfrm>
            <a:off x="1385176" y="3502152"/>
            <a:ext cx="6359792" cy="566928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8032C25-3F30-412B-87A9-783BB28BAA9D}"/>
              </a:ext>
            </a:extLst>
          </p:cNvPr>
          <p:cNvSpPr/>
          <p:nvPr/>
        </p:nvSpPr>
        <p:spPr>
          <a:xfrm>
            <a:off x="1385176" y="4135342"/>
            <a:ext cx="4739947" cy="347472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9316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E13666-CF99-4E43-9302-9532424E0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EB6BFC-1D45-42AC-8AFF-14FE5808C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5DC0F2-73B9-4408-87BC-DCFB14B1A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39" y="28100"/>
            <a:ext cx="11441122" cy="680179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48569E7-4B1F-45E5-AE58-E222E60CC90D}"/>
              </a:ext>
            </a:extLst>
          </p:cNvPr>
          <p:cNvSpPr txBox="1"/>
          <p:nvPr/>
        </p:nvSpPr>
        <p:spPr>
          <a:xfrm>
            <a:off x="5342964" y="36047"/>
            <a:ext cx="3232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Arial Black" panose="020B0A04020102020204" pitchFamily="34" charset="0"/>
              </a:rPr>
              <a:t>en huisartsen…</a:t>
            </a:r>
          </a:p>
        </p:txBody>
      </p:sp>
    </p:spTree>
    <p:extLst>
      <p:ext uri="{BB962C8B-B14F-4D97-AF65-F5344CB8AC3E}">
        <p14:creationId xmlns:p14="http://schemas.microsoft.com/office/powerpoint/2010/main" val="419146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4611F1-307D-4426-8E1F-A4F1012D2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Indicaties voor afbouwen AD: </a:t>
            </a:r>
            <a:r>
              <a:rPr lang="nl-NL" dirty="0" err="1"/>
              <a:t>evidence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1F3855-9C7F-4378-A9F4-749A604AC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11" y="1888379"/>
            <a:ext cx="10233800" cy="4351338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Wie?</a:t>
            </a:r>
          </a:p>
          <a:p>
            <a:r>
              <a:rPr lang="nl-NL" dirty="0">
                <a:solidFill>
                  <a:schemeClr val="tx1"/>
                </a:solidFill>
              </a:rPr>
              <a:t>Wanneer?</a:t>
            </a:r>
          </a:p>
          <a:p>
            <a:r>
              <a:rPr lang="nl-NL" dirty="0">
                <a:solidFill>
                  <a:schemeClr val="tx1"/>
                </a:solidFill>
              </a:rPr>
              <a:t>Hoe?</a:t>
            </a:r>
          </a:p>
        </p:txBody>
      </p:sp>
      <p:pic>
        <p:nvPicPr>
          <p:cNvPr id="1026" name="Picture 2" descr="&lt;b&gt;Wetenschappelijk&lt;/b&gt; bewezen… een korte uitleg | Beauty-review.nl">
            <a:extLst>
              <a:ext uri="{FF2B5EF4-FFF2-40B4-BE49-F238E27FC236}">
                <a16:creationId xmlns:a16="http://schemas.microsoft.com/office/drawing/2014/main" id="{FD38507F-770D-4515-A8FF-4DCA19D00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119" y="1690688"/>
            <a:ext cx="493395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lt;b&gt;OPERA&lt;/b&gt; studie">
            <a:extLst>
              <a:ext uri="{FF2B5EF4-FFF2-40B4-BE49-F238E27FC236}">
                <a16:creationId xmlns:a16="http://schemas.microsoft.com/office/drawing/2014/main" id="{DC91E73E-C9E5-4441-A896-6C889A7B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9" y="4657725"/>
            <a:ext cx="93916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erste deelnemers in de &lt;b&gt;TEMPO&lt;/b&gt; studie - Wetenschapsdesk">
            <a:extLst>
              <a:ext uri="{FF2B5EF4-FFF2-40B4-BE49-F238E27FC236}">
                <a16:creationId xmlns:a16="http://schemas.microsoft.com/office/drawing/2014/main" id="{DC75070D-8275-43ED-A238-260CAF617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t="23992" r="1796" b="23216"/>
          <a:stretch/>
        </p:blipFill>
        <p:spPr bwMode="auto">
          <a:xfrm>
            <a:off x="5221223" y="2303788"/>
            <a:ext cx="5861305" cy="193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47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8B336-1E1D-43AA-AAAE-214047636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Indicaties voor wel/niet afbouwen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4C3047-72D8-4691-BF64-80574D91D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351338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1026" name="Picture 2" descr="Spektakel in de Osse rechtszaal door ruzie &lt;b&gt;huisarts&lt;/b&gt; en &lt;b&gt;apotheker&lt;/b&gt; ...">
            <a:extLst>
              <a:ext uri="{FF2B5EF4-FFF2-40B4-BE49-F238E27FC236}">
                <a16:creationId xmlns:a16="http://schemas.microsoft.com/office/drawing/2014/main" id="{0412BA03-C67C-4BAB-BC62-AC8BEF6F1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72" y="1557198"/>
            <a:ext cx="3770779" cy="22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lt;b&gt;Huisarts&lt;/b&gt; die seks had met kwetsbare patiënte krijgt ...">
            <a:extLst>
              <a:ext uri="{FF2B5EF4-FFF2-40B4-BE49-F238E27FC236}">
                <a16:creationId xmlns:a16="http://schemas.microsoft.com/office/drawing/2014/main" id="{FF0E479E-26C6-4354-8462-CBF89C35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86" y="1632417"/>
            <a:ext cx="3994655" cy="22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y patients don&amp;#39;t take their medication: tackling non-adherence">
            <a:extLst>
              <a:ext uri="{FF2B5EF4-FFF2-40B4-BE49-F238E27FC236}">
                <a16:creationId xmlns:a16="http://schemas.microsoft.com/office/drawing/2014/main" id="{6E4519A4-A108-4A4C-A513-1397146A5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40" y="4396908"/>
            <a:ext cx="3227854" cy="19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104CDBA-FF41-4876-A81D-57983CADFD9C}"/>
              </a:ext>
            </a:extLst>
          </p:cNvPr>
          <p:cNvSpPr txBox="1"/>
          <p:nvPr/>
        </p:nvSpPr>
        <p:spPr>
          <a:xfrm>
            <a:off x="2662518" y="4052047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HA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2DB3376-C7B6-417A-B1E0-5588282331CD}"/>
              </a:ext>
            </a:extLst>
          </p:cNvPr>
          <p:cNvSpPr txBox="1"/>
          <p:nvPr/>
        </p:nvSpPr>
        <p:spPr>
          <a:xfrm>
            <a:off x="8193153" y="3935510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APO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89A8E0C-9CE7-442C-99A4-3C721BD27FE3}"/>
              </a:ext>
            </a:extLst>
          </p:cNvPr>
          <p:cNvSpPr txBox="1"/>
          <p:nvPr/>
        </p:nvSpPr>
        <p:spPr>
          <a:xfrm>
            <a:off x="5369859" y="6403966"/>
            <a:ext cx="55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PAT</a:t>
            </a:r>
          </a:p>
        </p:txBody>
      </p:sp>
    </p:spTree>
    <p:extLst>
      <p:ext uri="{BB962C8B-B14F-4D97-AF65-F5344CB8AC3E}">
        <p14:creationId xmlns:p14="http://schemas.microsoft.com/office/powerpoint/2010/main" val="299669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ept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TM04033923[[fn=Diepte]]</Template>
  <TotalTime>1488</TotalTime>
  <Words>658</Words>
  <Application>Microsoft Office PowerPoint</Application>
  <PresentationFormat>Breedbeeld</PresentationFormat>
  <Paragraphs>152</Paragraphs>
  <Slides>51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56" baseType="lpstr">
      <vt:lpstr>Arial</vt:lpstr>
      <vt:lpstr>Arial Black</vt:lpstr>
      <vt:lpstr>BlinkMacSystemFont</vt:lpstr>
      <vt:lpstr>Corbel</vt:lpstr>
      <vt:lpstr>Diepte</vt:lpstr>
      <vt:lpstr>Afbouwen antidepressiva</vt:lpstr>
      <vt:lpstr>PowerPoint-presentatie</vt:lpstr>
      <vt:lpstr>Inleiding</vt:lpstr>
      <vt:lpstr>Kahoot</vt:lpstr>
      <vt:lpstr>Indicaties &amp; behandelduur SSRI’s</vt:lpstr>
      <vt:lpstr>Indicaties &amp; behandelduur SSRI’s</vt:lpstr>
      <vt:lpstr>PowerPoint-presentatie</vt:lpstr>
      <vt:lpstr>Indicaties voor afbouwen AD: evidence</vt:lpstr>
      <vt:lpstr>Indicaties voor wel/niet afbouwen</vt:lpstr>
      <vt:lpstr>Symptomen na staken/bij afbouw antidepressiva</vt:lpstr>
      <vt:lpstr>PowerPoint-presentatie</vt:lpstr>
      <vt:lpstr> antidepressivumdiscontinueringssyndroom ADS</vt:lpstr>
      <vt:lpstr>PowerPoint-presentatie</vt:lpstr>
      <vt:lpstr>PowerPoint-presentatie</vt:lpstr>
      <vt:lpstr>PowerPoint-presentatie</vt:lpstr>
      <vt:lpstr>PowerPoint-presentatie</vt:lpstr>
      <vt:lpstr>PowerPoint-presentatie</vt:lpstr>
      <vt:lpstr>Antidepressivadiscontinueringssyndroom</vt:lpstr>
      <vt:lpstr>PowerPoint-presentatie</vt:lpstr>
      <vt:lpstr>Risico’s onthoudingssymptomen</vt:lpstr>
      <vt:lpstr>Wat veroorzaakt onttrekkingsverschijnselen?</vt:lpstr>
      <vt:lpstr>PowerPoint-presentatie</vt:lpstr>
      <vt:lpstr>PowerPoint-presentatie</vt:lpstr>
      <vt:lpstr>PowerPoint-presentatie</vt:lpstr>
      <vt:lpstr>Halfwaardetijden</vt:lpstr>
      <vt:lpstr> Stapsgewijs  vs  Hyperbolisch afbouwen</vt:lpstr>
      <vt:lpstr>PowerPoint-presentatie</vt:lpstr>
      <vt:lpstr>PowerPoint-presentatie</vt:lpstr>
      <vt:lpstr>PowerPoint-presentatie</vt:lpstr>
      <vt:lpstr>PowerPoint-presentatie</vt:lpstr>
      <vt:lpstr>Overige risicofactoren?</vt:lpstr>
      <vt:lpstr>Behandeling van ADS</vt:lpstr>
      <vt:lpstr>Voorbeeld afbouw – geen risicofactoren</vt:lpstr>
      <vt:lpstr>Voorbeeld afbouw bij ≥ 1 risicofactor obv 10% daling in receptorbindingsgraad per stap</vt:lpstr>
      <vt:lpstr>Beschikbare (geregistreerde) doseereenheden</vt:lpstr>
      <vt:lpstr>Beschikbare apotheekbereidingen</vt:lpstr>
      <vt:lpstr>PowerPoint-presentatie</vt:lpstr>
      <vt:lpstr>PowerPoint-presentatie</vt:lpstr>
      <vt:lpstr>PowerPoint-presentatie</vt:lpstr>
      <vt:lpstr>PowerPoint-presentatie</vt:lpstr>
      <vt:lpstr>Taperingstrips</vt:lpstr>
      <vt:lpstr>PowerPoint-presentatie</vt:lpstr>
      <vt:lpstr>PowerPoint-presentatie</vt:lpstr>
      <vt:lpstr>PowerPoint-presentatie</vt:lpstr>
      <vt:lpstr>Begeleiding bij afbouwen</vt:lpstr>
      <vt:lpstr>PowerPoint-presentatie</vt:lpstr>
      <vt:lpstr>Signaleringsplan</vt:lpstr>
      <vt:lpstr>Afspraken over (tussentijds) contact</vt:lpstr>
      <vt:lpstr>PowerPoint-presentatie</vt:lpstr>
      <vt:lpstr>PowerPoint-presentatie</vt:lpstr>
      <vt:lpstr>Afspraken?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Afbouwen antidepressiva</dc:title>
  <dc:creator>Jan</dc:creator>
  <cp:lastModifiedBy>Jan</cp:lastModifiedBy>
  <cp:revision>72</cp:revision>
  <dcterms:created xsi:type="dcterms:W3CDTF">2024-03-30T14:32:41Z</dcterms:created>
  <dcterms:modified xsi:type="dcterms:W3CDTF">2024-04-10T14:13:30Z</dcterms:modified>
</cp:coreProperties>
</file>